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64" r:id="rId5"/>
    <p:sldId id="275" r:id="rId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5/21/2021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5/21/2021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April 2021</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26027" y="494257"/>
            <a:ext cx="10770832" cy="11680121"/>
          </a:xfrm>
          <a:prstGeom prst="rect">
            <a:avLst/>
          </a:prstGeom>
        </p:spPr>
        <p:txBody>
          <a:bodyPr wrap="square">
            <a:spAutoFit/>
          </a:bodyPr>
          <a:lstStyle/>
          <a:p>
            <a:pPr>
              <a:spcAft>
                <a:spcPts val="1200"/>
              </a:spcAft>
            </a:pPr>
            <a:r>
              <a:rPr lang="en-US" dirty="0"/>
              <a:t>  </a:t>
            </a:r>
          </a:p>
          <a:p>
            <a:pPr marL="285750" indent="-285750">
              <a:spcAft>
                <a:spcPts val="1200"/>
              </a:spcAft>
              <a:buFont typeface="Arial" panose="020B0604020202020204" pitchFamily="34" charset="0"/>
              <a:buChar char="•"/>
            </a:pPr>
            <a:r>
              <a:rPr lang="en-US" dirty="0"/>
              <a:t>Summer planning is shifting into high gear as we near the end of the year. We will be able to focus more on the exterior surfaces of the building, as the interior surfaces of the building saw less wear and tear due to remote learning.      </a:t>
            </a:r>
          </a:p>
          <a:p>
            <a:pPr marL="285750" indent="-285750">
              <a:spcAft>
                <a:spcPts val="1200"/>
              </a:spcAft>
              <a:buFont typeface="Arial" panose="020B0604020202020204" pitchFamily="34" charset="0"/>
              <a:buChar char="•"/>
            </a:pPr>
            <a:r>
              <a:rPr lang="en-US" dirty="0"/>
              <a:t>The Yale backup water pump was again delayed, as the supplier, Gould Pump is struggling with their suppliers trying to get materials to their factory. Mather and Sons Pump was able to find another pump in the Portland area that is a close match. It will be temporarily installed until the correct pump can be received. With Gould's current manufacturing delays, I would expect the permanent replacement mid-summer.</a:t>
            </a:r>
          </a:p>
          <a:p>
            <a:pPr marL="285750" indent="-285750">
              <a:spcAft>
                <a:spcPts val="1200"/>
              </a:spcAft>
              <a:buFont typeface="Arial" panose="020B0604020202020204" pitchFamily="34" charset="0"/>
              <a:buChar char="•"/>
            </a:pPr>
            <a:r>
              <a:rPr lang="en-US" dirty="0"/>
              <a:t>In light of rolling to phase 3, the District is now able to let community members start renting interior school facilities. This will be tied to the phased reopening (Healthy Washington Roadmap to Recovery), plus additional steps for patrons using the facilities to comply with Covid rules and procedures. </a:t>
            </a:r>
          </a:p>
          <a:p>
            <a:pPr marL="285750" indent="-285750">
              <a:spcAft>
                <a:spcPts val="1200"/>
              </a:spcAft>
              <a:buFont typeface="Arial" panose="020B0604020202020204" pitchFamily="34" charset="0"/>
              <a:buChar char="•"/>
            </a:pPr>
            <a:r>
              <a:rPr lang="en-US" dirty="0"/>
              <a:t>After six years of trying, we are finally getting an inspection at all the schools with the county fire inspector. I had requested this starting in 2017 only to find that there was no budget to support it. We welcome this activity as it helps identify potential fire risk across the District. </a:t>
            </a:r>
          </a:p>
          <a:p>
            <a:pPr marL="285750" indent="-285750">
              <a:spcAft>
                <a:spcPts val="1200"/>
              </a:spcAft>
              <a:buFont typeface="Arial" panose="020B0604020202020204" pitchFamily="34" charset="0"/>
              <a:buChar char="•"/>
            </a:pPr>
            <a:r>
              <a:rPr lang="en-US" dirty="0"/>
              <a:t>Still trying to wrap my hands around what the PPE requirements will look like going into the 21-22 school year. We currently have enough supplies to last well into the first few months of the new school year. Hopefully, the case counts and spread will continue to spiral down as more folks get vaccinated, and we return to a more normal school year!    </a:t>
            </a:r>
          </a:p>
          <a:p>
            <a:pPr>
              <a:spcAft>
                <a:spcPts val="1200"/>
              </a:spcAft>
            </a:pPr>
            <a:endParaRPr lang="en-US" dirty="0"/>
          </a:p>
          <a:p>
            <a:pPr>
              <a:spcAft>
                <a:spcPts val="1200"/>
              </a:spcAft>
            </a:pPr>
            <a:endParaRPr lang="en-US" dirty="0"/>
          </a:p>
          <a:p>
            <a:pPr>
              <a:spcAft>
                <a:spcPts val="1200"/>
              </a:spcAft>
            </a:pPr>
            <a:br>
              <a:rPr lang="en-US" dirty="0"/>
            </a:br>
            <a:r>
              <a:rPr lang="en-US" dirty="0"/>
              <a:t>  </a:t>
            </a:r>
          </a:p>
          <a:p>
            <a:pPr>
              <a:spcAft>
                <a:spcPts val="600"/>
              </a:spcAft>
            </a:pPr>
            <a:endParaRPr lang="en-US" dirty="0"/>
          </a:p>
          <a:p>
            <a:pPr>
              <a:spcAft>
                <a:spcPts val="600"/>
              </a:spcAft>
            </a:pPr>
            <a:r>
              <a:rPr lang="en-US" dirty="0"/>
              <a:t>  </a:t>
            </a:r>
          </a:p>
          <a:p>
            <a:pPr>
              <a:spcAft>
                <a:spcPts val="600"/>
              </a:spcAft>
            </a:pPr>
            <a:endParaRPr lang="en-US" dirty="0"/>
          </a:p>
          <a:p>
            <a:pPr>
              <a:spcAft>
                <a:spcPts val="600"/>
              </a:spcAft>
            </a:pPr>
            <a:endParaRPr lang="en-US" dirty="0"/>
          </a:p>
          <a:p>
            <a:pPr>
              <a:spcAft>
                <a:spcPts val="600"/>
              </a:spcAft>
            </a:pPr>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197556"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288443"/>
            <a:ext cx="10515600" cy="626548"/>
          </a:xfrm>
        </p:spPr>
        <p:txBody>
          <a:bodyPr>
            <a:normAutofit/>
          </a:bodyPr>
          <a:lstStyle/>
          <a:p>
            <a:r>
              <a:rPr lang="en-US" sz="2800" b="1" dirty="0"/>
              <a:t>FACILITY CHARTS – </a:t>
            </a:r>
            <a:r>
              <a:rPr lang="en-US" sz="2400" i="1" dirty="0"/>
              <a:t>POWER COST AND WORK ORDER STATUS</a:t>
            </a:r>
          </a:p>
        </p:txBody>
      </p:sp>
      <p:pic>
        <p:nvPicPr>
          <p:cNvPr id="4" name="Picture 3">
            <a:extLst>
              <a:ext uri="{FF2B5EF4-FFF2-40B4-BE49-F238E27FC236}">
                <a16:creationId xmlns:a16="http://schemas.microsoft.com/office/drawing/2014/main" id="{9F03CACE-C9C4-49BD-931B-21371D54FB0B}"/>
              </a:ext>
            </a:extLst>
          </p:cNvPr>
          <p:cNvPicPr>
            <a:picLocks noChangeAspect="1"/>
          </p:cNvPicPr>
          <p:nvPr/>
        </p:nvPicPr>
        <p:blipFill>
          <a:blip r:embed="rId2"/>
          <a:stretch>
            <a:fillRect/>
          </a:stretch>
        </p:blipFill>
        <p:spPr>
          <a:xfrm>
            <a:off x="630590" y="1426068"/>
            <a:ext cx="5946379" cy="4313383"/>
          </a:xfrm>
          <a:prstGeom prst="rect">
            <a:avLst/>
          </a:prstGeom>
        </p:spPr>
      </p:pic>
      <p:pic>
        <p:nvPicPr>
          <p:cNvPr id="7" name="Picture 6">
            <a:extLst>
              <a:ext uri="{FF2B5EF4-FFF2-40B4-BE49-F238E27FC236}">
                <a16:creationId xmlns:a16="http://schemas.microsoft.com/office/drawing/2014/main" id="{874384CA-2517-4F7E-AE1E-AB4F4CA051CD}"/>
              </a:ext>
            </a:extLst>
          </p:cNvPr>
          <p:cNvPicPr>
            <a:picLocks noChangeAspect="1"/>
          </p:cNvPicPr>
          <p:nvPr/>
        </p:nvPicPr>
        <p:blipFill>
          <a:blip r:embed="rId3"/>
          <a:stretch>
            <a:fillRect/>
          </a:stretch>
        </p:blipFill>
        <p:spPr>
          <a:xfrm>
            <a:off x="6921455" y="1879133"/>
            <a:ext cx="4895013" cy="3275359"/>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 WMS, CES</a:t>
            </a:r>
          </a:p>
        </p:txBody>
      </p:sp>
      <p:sp>
        <p:nvSpPr>
          <p:cNvPr id="3" name="TextBox 2"/>
          <p:cNvSpPr txBox="1"/>
          <p:nvPr/>
        </p:nvSpPr>
        <p:spPr>
          <a:xfrm>
            <a:off x="4426750" y="3368951"/>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June 2021 report</a:t>
            </a:r>
          </a:p>
        </p:txBody>
      </p:sp>
      <p:sp>
        <p:nvSpPr>
          <p:cNvPr id="13" name="TextBox 12"/>
          <p:cNvSpPr txBox="1"/>
          <p:nvPr/>
        </p:nvSpPr>
        <p:spPr>
          <a:xfrm flipH="1">
            <a:off x="4476988" y="438822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DO. All of these meters are totaled on the WMS graph, but each data point is recorded separately to aid in identifying leaks. </a:t>
            </a:r>
          </a:p>
        </p:txBody>
      </p:sp>
      <p:pic>
        <p:nvPicPr>
          <p:cNvPr id="4" name="Picture 3">
            <a:extLst>
              <a:ext uri="{FF2B5EF4-FFF2-40B4-BE49-F238E27FC236}">
                <a16:creationId xmlns:a16="http://schemas.microsoft.com/office/drawing/2014/main" id="{0CBD834D-740B-4A18-AB9B-3E5C661B9C5A}"/>
              </a:ext>
            </a:extLst>
          </p:cNvPr>
          <p:cNvPicPr>
            <a:picLocks noChangeAspect="1"/>
          </p:cNvPicPr>
          <p:nvPr/>
        </p:nvPicPr>
        <p:blipFill>
          <a:blip r:embed="rId2"/>
          <a:stretch>
            <a:fillRect/>
          </a:stretch>
        </p:blipFill>
        <p:spPr>
          <a:xfrm>
            <a:off x="241811" y="980394"/>
            <a:ext cx="3725137" cy="2317970"/>
          </a:xfrm>
          <a:prstGeom prst="rect">
            <a:avLst/>
          </a:prstGeom>
        </p:spPr>
      </p:pic>
      <p:pic>
        <p:nvPicPr>
          <p:cNvPr id="5" name="Picture 4">
            <a:extLst>
              <a:ext uri="{FF2B5EF4-FFF2-40B4-BE49-F238E27FC236}">
                <a16:creationId xmlns:a16="http://schemas.microsoft.com/office/drawing/2014/main" id="{E865FFDD-C94D-415B-AB46-1AF53EEEE366}"/>
              </a:ext>
            </a:extLst>
          </p:cNvPr>
          <p:cNvPicPr>
            <a:picLocks noChangeAspect="1"/>
          </p:cNvPicPr>
          <p:nvPr/>
        </p:nvPicPr>
        <p:blipFill>
          <a:blip r:embed="rId3"/>
          <a:stretch>
            <a:fillRect/>
          </a:stretch>
        </p:blipFill>
        <p:spPr>
          <a:xfrm>
            <a:off x="241811" y="3658009"/>
            <a:ext cx="3725137" cy="2317579"/>
          </a:xfrm>
          <a:prstGeom prst="rect">
            <a:avLst/>
          </a:prstGeom>
        </p:spPr>
      </p:pic>
      <p:pic>
        <p:nvPicPr>
          <p:cNvPr id="6" name="Picture 5">
            <a:extLst>
              <a:ext uri="{FF2B5EF4-FFF2-40B4-BE49-F238E27FC236}">
                <a16:creationId xmlns:a16="http://schemas.microsoft.com/office/drawing/2014/main" id="{4E974CEA-5CBB-46F1-99E7-2FE9C5636058}"/>
              </a:ext>
            </a:extLst>
          </p:cNvPr>
          <p:cNvPicPr>
            <a:picLocks noChangeAspect="1"/>
          </p:cNvPicPr>
          <p:nvPr/>
        </p:nvPicPr>
        <p:blipFill>
          <a:blip r:embed="rId4"/>
          <a:stretch>
            <a:fillRect/>
          </a:stretch>
        </p:blipFill>
        <p:spPr>
          <a:xfrm>
            <a:off x="4383866" y="980394"/>
            <a:ext cx="3594949" cy="2309817"/>
          </a:xfrm>
          <a:prstGeom prst="rect">
            <a:avLst/>
          </a:prstGeom>
        </p:spPr>
      </p:pic>
      <p:pic>
        <p:nvPicPr>
          <p:cNvPr id="9" name="Picture 8">
            <a:extLst>
              <a:ext uri="{FF2B5EF4-FFF2-40B4-BE49-F238E27FC236}">
                <a16:creationId xmlns:a16="http://schemas.microsoft.com/office/drawing/2014/main" id="{11707619-24D7-40BD-B3FD-4D97CB934520}"/>
              </a:ext>
            </a:extLst>
          </p:cNvPr>
          <p:cNvPicPr>
            <a:picLocks noChangeAspect="1"/>
          </p:cNvPicPr>
          <p:nvPr/>
        </p:nvPicPr>
        <p:blipFill>
          <a:blip r:embed="rId5"/>
          <a:stretch>
            <a:fillRect/>
          </a:stretch>
        </p:blipFill>
        <p:spPr>
          <a:xfrm>
            <a:off x="8311439" y="980394"/>
            <a:ext cx="3623267" cy="2317970"/>
          </a:xfrm>
          <a:prstGeom prst="rect">
            <a:avLst/>
          </a:prstGeom>
        </p:spPr>
      </p:pic>
      <p:pic>
        <p:nvPicPr>
          <p:cNvPr id="11" name="Picture 10">
            <a:extLst>
              <a:ext uri="{FF2B5EF4-FFF2-40B4-BE49-F238E27FC236}">
                <a16:creationId xmlns:a16="http://schemas.microsoft.com/office/drawing/2014/main" id="{5F97E570-5B1B-417A-90B1-3DE8C4EE5F4B}"/>
              </a:ext>
            </a:extLst>
          </p:cNvPr>
          <p:cNvPicPr>
            <a:picLocks noChangeAspect="1"/>
          </p:cNvPicPr>
          <p:nvPr/>
        </p:nvPicPr>
        <p:blipFill>
          <a:blip r:embed="rId6"/>
          <a:stretch>
            <a:fillRect/>
          </a:stretch>
        </p:blipFill>
        <p:spPr>
          <a:xfrm>
            <a:off x="8311439" y="3658009"/>
            <a:ext cx="3623267" cy="2317579"/>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3074" y="270690"/>
            <a:ext cx="10515600" cy="576649"/>
          </a:xfrm>
        </p:spPr>
        <p:txBody>
          <a:bodyPr>
            <a:normAutofit/>
          </a:bodyPr>
          <a:lstStyle/>
          <a:p>
            <a:r>
              <a:rPr lang="en-US" sz="2400" dirty="0"/>
              <a:t>Safety Summary   </a:t>
            </a:r>
          </a:p>
        </p:txBody>
      </p:sp>
      <p:sp>
        <p:nvSpPr>
          <p:cNvPr id="4" name="Rectangle 3"/>
          <p:cNvSpPr/>
          <p:nvPr/>
        </p:nvSpPr>
        <p:spPr>
          <a:xfrm>
            <a:off x="620261" y="1197561"/>
            <a:ext cx="9525000" cy="2800767"/>
          </a:xfrm>
          <a:prstGeom prst="rect">
            <a:avLst/>
          </a:prstGeom>
        </p:spPr>
        <p:txBody>
          <a:bodyPr wrap="square">
            <a:spAutoFit/>
          </a:bodyPr>
          <a:lstStyle/>
          <a:p>
            <a:r>
              <a:rPr lang="en-US" sz="1600" u="sng" dirty="0"/>
              <a:t>Staff Accidents/Incidents </a:t>
            </a:r>
          </a:p>
          <a:p>
            <a:r>
              <a:rPr lang="en-US" sz="1600" dirty="0"/>
              <a:t>None reported.</a:t>
            </a:r>
          </a:p>
          <a:p>
            <a:endParaRPr lang="en-US" sz="1600" dirty="0"/>
          </a:p>
          <a:p>
            <a:r>
              <a:rPr lang="en-US" sz="1600" u="sng" dirty="0"/>
              <a:t>Student Accidents/Injuries  </a:t>
            </a:r>
          </a:p>
          <a:p>
            <a:r>
              <a:rPr lang="en-US" sz="1600" dirty="0"/>
              <a:t>WMS- Student tripped while playing tennis, landed poorly-fractured wrist.</a:t>
            </a:r>
          </a:p>
          <a:p>
            <a:r>
              <a:rPr lang="en-US" sz="1600" dirty="0"/>
              <a:t>WMS- Student fell and struck head while playing basketball-concussion.</a:t>
            </a:r>
          </a:p>
          <a:p>
            <a:r>
              <a:rPr lang="en-US" sz="1600" dirty="0"/>
              <a:t>WMS- Student sprained knee while doing basketball drills.</a:t>
            </a:r>
          </a:p>
          <a:p>
            <a:r>
              <a:rPr lang="en-US" sz="1600" dirty="0"/>
              <a:t>WMS- Student fell while playing basketball-bruised left arm.</a:t>
            </a:r>
          </a:p>
          <a:p>
            <a:r>
              <a:rPr lang="en-US" sz="1600" dirty="0"/>
              <a:t>WMS- Student hit in head </a:t>
            </a:r>
            <a:r>
              <a:rPr lang="en-US" sz="1600"/>
              <a:t>with basketball-concussion</a:t>
            </a:r>
            <a:r>
              <a:rPr lang="en-US" sz="1600" dirty="0"/>
              <a:t>. </a:t>
            </a:r>
          </a:p>
          <a:p>
            <a:endParaRPr lang="en-US" sz="1600" dirty="0"/>
          </a:p>
          <a:p>
            <a:r>
              <a:rPr lang="en-US" sz="1600" dirty="0"/>
              <a:t> </a:t>
            </a:r>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83060</TotalTime>
  <Words>474</Words>
  <Application>Microsoft Office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WATER USAGE WHS, NFE,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646</cp:revision>
  <cp:lastPrinted>2019-10-23T16:17:44Z</cp:lastPrinted>
  <dcterms:created xsi:type="dcterms:W3CDTF">2016-04-19T23:51:26Z</dcterms:created>
  <dcterms:modified xsi:type="dcterms:W3CDTF">2021-05-21T14:50:38Z</dcterms:modified>
</cp:coreProperties>
</file>